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9" r:id="rId4"/>
    <p:sldId id="280" r:id="rId5"/>
    <p:sldId id="281" r:id="rId6"/>
    <p:sldId id="282" r:id="rId7"/>
    <p:sldId id="283" r:id="rId8"/>
    <p:sldId id="284" r:id="rId9"/>
    <p:sldId id="285" r:id="rId10"/>
    <p:sldId id="289" r:id="rId11"/>
    <p:sldId id="286" r:id="rId12"/>
    <p:sldId id="288" r:id="rId13"/>
    <p:sldId id="292" r:id="rId14"/>
    <p:sldId id="291" r:id="rId15"/>
    <p:sldId id="279" r:id="rId16"/>
  </p:sldIdLst>
  <p:sldSz cx="12192000" cy="6858000"/>
  <p:notesSz cx="6858000" cy="9144000"/>
  <p:custDataLst>
    <p:tags r:id="rId17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6" d="100"/>
          <a:sy n="86" d="100"/>
        </p:scale>
        <p:origin x="533" y="72"/>
      </p:cViewPr>
      <p:guideLst>
        <p:guide orient="horz" pos="2232"/>
        <p:guide pos="38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pSp>
        <p:nvGrpSpPr>
          <p:cNvPr id="3077" name="组合 23"/>
          <p:cNvGrpSpPr/>
          <p:nvPr/>
        </p:nvGrpSpPr>
        <p:grpSpPr>
          <a:xfrm>
            <a:off x="-637" y="15875"/>
            <a:ext cx="8467092" cy="6896100"/>
            <a:chOff x="-58" y="-60"/>
            <a:chExt cx="13332" cy="1086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5956" y="3905"/>
              <a:ext cx="10860" cy="2931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3079" name="组合 19"/>
            <p:cNvGrpSpPr/>
            <p:nvPr/>
          </p:nvGrpSpPr>
          <p:grpSpPr>
            <a:xfrm>
              <a:off x="-58" y="-15"/>
              <a:ext cx="13332" cy="10800"/>
              <a:chOff x="-58" y="-15"/>
              <a:chExt cx="13332" cy="108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-58" y="-15"/>
                <a:ext cx="10054" cy="10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pic>
            <p:nvPicPr>
              <p:cNvPr id="22" name="图片 21" descr="05815E603799A29D53DDB1E0FAF_557A7220_102A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6" y="3047"/>
                <a:ext cx="3278" cy="3278"/>
              </a:xfrm>
              <a:prstGeom prst="ellipse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25" name="矩形 24"/>
          <p:cNvSpPr/>
          <p:nvPr/>
        </p:nvSpPr>
        <p:spPr>
          <a:xfrm>
            <a:off x="984250" y="476250"/>
            <a:ext cx="127000" cy="1376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083" name="文本框 25"/>
          <p:cNvSpPr txBox="1"/>
          <p:nvPr/>
        </p:nvSpPr>
        <p:spPr>
          <a:xfrm>
            <a:off x="1343025" y="620713"/>
            <a:ext cx="6450013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进程调度</a:t>
            </a:r>
          </a:p>
        </p:txBody>
      </p:sp>
      <p:sp>
        <p:nvSpPr>
          <p:cNvPr id="3084" name="文本框 26"/>
          <p:cNvSpPr txBox="1"/>
          <p:nvPr/>
        </p:nvSpPr>
        <p:spPr>
          <a:xfrm>
            <a:off x="1416050" y="1412875"/>
            <a:ext cx="13716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实验四</a:t>
            </a:r>
          </a:p>
        </p:txBody>
      </p:sp>
      <p:pic>
        <p:nvPicPr>
          <p:cNvPr id="29" name="图片 28" descr="05815E603799A29D53DDB1E0FAF_557A7220_102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69" y="330072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6" name="文本框 29"/>
          <p:cNvSpPr txBox="1"/>
          <p:nvPr/>
        </p:nvSpPr>
        <p:spPr>
          <a:xfrm>
            <a:off x="1558925" y="3300413"/>
            <a:ext cx="4397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李伟泽 唐子潇 万志恒</a:t>
            </a:r>
          </a:p>
        </p:txBody>
      </p:sp>
      <p:pic>
        <p:nvPicPr>
          <p:cNvPr id="31" name="图片 30" descr="05815E603799A29D53DDB1E0FAF_557A7220_102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4" y="4004944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9" name="文本框 32"/>
          <p:cNvSpPr txBox="1"/>
          <p:nvPr/>
        </p:nvSpPr>
        <p:spPr>
          <a:xfrm>
            <a:off x="1631950" y="3967163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2023.5.15</a:t>
            </a:r>
            <a:endParaRPr lang="zh-CN" altLang="en-US" sz="24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任务三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zh-CN" altLang="en-US" dirty="0"/>
              <a:t>主要数据结构</a:t>
            </a:r>
            <a:endParaRPr lang="en-US" altLang="zh-CN" dirty="0"/>
          </a:p>
          <a:p>
            <a:r>
              <a:rPr lang="en-US" altLang="zh-CN" dirty="0" err="1"/>
              <a:t>tid</a:t>
            </a:r>
            <a:r>
              <a:rPr lang="zh-CN" altLang="en-US" dirty="0"/>
              <a:t>虚拟进程</a:t>
            </a:r>
            <a:r>
              <a:rPr lang="en-US" altLang="zh-CN" dirty="0"/>
              <a:t>id</a:t>
            </a:r>
          </a:p>
          <a:p>
            <a:r>
              <a:rPr lang="en-US" altLang="zh-CN" dirty="0"/>
              <a:t>Priority</a:t>
            </a:r>
            <a:r>
              <a:rPr lang="zh-CN" altLang="en-US" dirty="0"/>
              <a:t>优先级</a:t>
            </a:r>
            <a:endParaRPr lang="en-US" altLang="zh-CN" dirty="0"/>
          </a:p>
          <a:p>
            <a:r>
              <a:rPr lang="en-US" altLang="zh-CN" dirty="0" err="1"/>
              <a:t>Waittime</a:t>
            </a:r>
            <a:r>
              <a:rPr lang="zh-CN" altLang="en-US" dirty="0"/>
              <a:t>等待时间</a:t>
            </a:r>
            <a:endParaRPr lang="en-US" altLang="zh-CN" dirty="0"/>
          </a:p>
          <a:p>
            <a:r>
              <a:rPr lang="en-US" altLang="zh-CN" dirty="0"/>
              <a:t>Runtime</a:t>
            </a:r>
            <a:r>
              <a:rPr lang="zh-CN" altLang="en-US" dirty="0"/>
              <a:t>所需运行时间</a:t>
            </a:r>
            <a:endParaRPr lang="en-US" altLang="zh-CN" dirty="0"/>
          </a:p>
          <a:p>
            <a:r>
              <a:rPr lang="en-US" altLang="zh-CN" dirty="0" err="1"/>
              <a:t>Arrivetime</a:t>
            </a:r>
            <a:r>
              <a:rPr lang="zh-CN" altLang="en-US" dirty="0"/>
              <a:t>到达时间</a:t>
            </a:r>
            <a:endParaRPr lang="en-US" altLang="zh-CN" dirty="0"/>
          </a:p>
          <a:p>
            <a:r>
              <a:rPr lang="en-US" altLang="zh-CN" dirty="0"/>
              <a:t>visited</a:t>
            </a:r>
            <a:r>
              <a:rPr lang="zh-CN" altLang="en-US" dirty="0"/>
              <a:t>是否被访问</a:t>
            </a:r>
            <a:endParaRPr lang="en-US" altLang="zh-CN" dirty="0"/>
          </a:p>
          <a:p>
            <a:r>
              <a:rPr lang="en-US" altLang="zh-CN" dirty="0" err="1"/>
              <a:t>Tempruntime</a:t>
            </a:r>
            <a:r>
              <a:rPr lang="zh-CN" altLang="en-US" dirty="0"/>
              <a:t>单个时间片内要运行的时间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E1E6E0-62E6-6591-9E18-B5AA7F913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8" t="31100" r="62993" b="53150"/>
          <a:stretch/>
        </p:blipFill>
        <p:spPr>
          <a:xfrm>
            <a:off x="5879976" y="2852936"/>
            <a:ext cx="541500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6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任务三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>
          <a:xfrm>
            <a:off x="609600" y="1268760"/>
            <a:ext cx="10972800" cy="4525963"/>
          </a:xfrm>
        </p:spPr>
        <p:txBody>
          <a:bodyPr anchor="t" anchorCtr="0"/>
          <a:lstStyle/>
          <a:p>
            <a:r>
              <a:rPr lang="en-US" altLang="zh-CN" dirty="0"/>
              <a:t>FIFO</a:t>
            </a:r>
            <a:r>
              <a:rPr lang="zh-CN" altLang="en-US" dirty="0"/>
              <a:t>算法</a:t>
            </a:r>
            <a:r>
              <a:rPr lang="en-US" altLang="zh-CN" dirty="0"/>
              <a:t>						    </a:t>
            </a:r>
            <a:r>
              <a:rPr lang="zh-CN" altLang="en-US" dirty="0"/>
              <a:t>运行结果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B3BC0E-3BAD-4C41-E6E2-5201A7A51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8841"/>
            <a:ext cx="5414392" cy="32518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81C2F9-E136-8A91-B904-BAABC2CB2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894" y="1988841"/>
            <a:ext cx="4135882" cy="36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任务三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>
          <a:xfrm>
            <a:off x="609600" y="1268760"/>
            <a:ext cx="10972800" cy="4525963"/>
          </a:xfrm>
        </p:spPr>
        <p:txBody>
          <a:bodyPr anchor="t" anchorCtr="0"/>
          <a:lstStyle/>
          <a:p>
            <a:r>
              <a:rPr lang="zh-CN" altLang="en-US" dirty="0"/>
              <a:t>优先级算法（模拟</a:t>
            </a:r>
            <a:r>
              <a:rPr lang="en-US" altLang="zh-CN" dirty="0" err="1"/>
              <a:t>sched_other</a:t>
            </a:r>
            <a:r>
              <a:rPr lang="zh-CN" altLang="en-US" dirty="0"/>
              <a:t>）</a:t>
            </a:r>
            <a:r>
              <a:rPr lang="en-US" altLang="zh-CN" dirty="0"/>
              <a:t>	    </a:t>
            </a:r>
            <a:r>
              <a:rPr lang="zh-CN" altLang="en-US" dirty="0"/>
              <a:t>运行结果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FDCA0D-20BE-35CD-3848-F5AE3FB6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8841"/>
            <a:ext cx="5855513" cy="33123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376321-D69E-9D21-6D6A-B540AF4D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1988841"/>
            <a:ext cx="4141824" cy="375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任务三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4525963"/>
          </a:xfrm>
        </p:spPr>
        <p:txBody>
          <a:bodyPr anchor="t" anchorCtr="0"/>
          <a:lstStyle/>
          <a:p>
            <a:r>
              <a:rPr lang="en-US" altLang="zh-CN" dirty="0"/>
              <a:t>RR</a:t>
            </a:r>
            <a:r>
              <a:rPr lang="zh-CN" altLang="en-US" dirty="0"/>
              <a:t>算法</a:t>
            </a:r>
            <a:r>
              <a:rPr lang="en-US" altLang="zh-CN" dirty="0"/>
              <a:t>						    </a:t>
            </a:r>
            <a:r>
              <a:rPr lang="zh-CN" altLang="en-US" dirty="0"/>
              <a:t>运行结果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D06A93-1895-7324-8661-D73B66148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8" t="27951" r="45275" b="12201"/>
          <a:stretch/>
        </p:blipFill>
        <p:spPr>
          <a:xfrm>
            <a:off x="815975" y="2204269"/>
            <a:ext cx="5544616" cy="41044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52528B-6F6B-33CB-8D39-6DB4D4607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8" t="51050" r="65946" b="12201"/>
          <a:stretch/>
        </p:blipFill>
        <p:spPr>
          <a:xfrm>
            <a:off x="7536160" y="2204269"/>
            <a:ext cx="3096344" cy="41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6510"/>
            <a:ext cx="12182475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任务一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altLang="zh-CN" dirty="0"/>
              <a:t>/</a:t>
            </a:r>
            <a:r>
              <a:rPr lang="en-US" altLang="zh-CN" dirty="0" err="1"/>
              <a:t>usr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/</a:t>
            </a:r>
            <a:r>
              <a:rPr lang="en-US" altLang="zh-CN" dirty="0" err="1"/>
              <a:t>linux</a:t>
            </a:r>
            <a:r>
              <a:rPr lang="zh-CN" altLang="en-US" dirty="0"/>
              <a:t>下各子目录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C9CA49-3ED4-DD16-6B98-155764499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53231"/>
            <a:ext cx="6849431" cy="32198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任务一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：与所有体系结构相关结构的代码，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目录下是好多个不同架构的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的子目录，如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X86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：放一些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存储体系中关于块设备管理的代码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certs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：与认证和签名相关代码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crypto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：目录下放了一些各种常见的加密算法的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语言代码实现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documentation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：里面放了一些文档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drivers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：驱动代码。这个目录是内核中最庞大的一个目录，显卡、网卡、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SCSI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适配器等其他任何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支持的外设或总线的驱动程序都可以在这里找到。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file system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虚拟文件系统的代码，和各个不同文件系统的代码都在这个目录中。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include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：包含内核中大部分的头文件，各种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架构共用的头文件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init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：内核的初始化代码。包括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main.c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、创建用户空间的代码及其他初始化代码。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io_uring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：高性能异步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框架，适合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密集型应用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：进程间通信实现，比如信号量、共享内存等等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Kbuild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kernel build system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内核的编译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Kconfig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：配置内核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1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任务一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kernel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：内核中最核心的部分，包括进程的调度（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sched.c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以及进程的创建和撤销（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fork.c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exit.c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）和平台相关的另外一部分核心代码在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arch/*/kernel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目录下。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：公用的库函数，与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语言的库函数不一样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Makefile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：编译内核。将编译参数和编译所需的文件和必要的信息传给编译器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memory management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内存管理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：核心的网络部分代码，实现了各种常见的网络协议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samples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：一些内核编程的范例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scripts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：该目录下没有内核代码，脚本，这个目录下全部是脚本文件，这些脚本文件不是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内核工作时使用的，而是用来辅助对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内核进行配置编译生产的 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security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：安全代码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sound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：声卡驱动等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tools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：包含和内核交互的工具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：实现用于打包和压缩的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cpio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等。这个文件夹中的代码在内核编译完成后创建这些文件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virt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：包含了虚拟化代码，它允许用户依次运行多个操作系统。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5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任务二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394EF4-D990-BE07-3686-2B3E3B043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52" t="32479" r="19086" b="36021"/>
          <a:stretch/>
        </p:blipFill>
        <p:spPr>
          <a:xfrm>
            <a:off x="1055440" y="1700808"/>
            <a:ext cx="7011064" cy="309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任务二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172041-FAFE-7401-9A90-474596AC7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50" t="27951" r="19288" b="40550"/>
          <a:stretch/>
        </p:blipFill>
        <p:spPr>
          <a:xfrm>
            <a:off x="942272" y="2348880"/>
            <a:ext cx="4896544" cy="21602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218321-2D89-B752-5A4F-3A3B38E64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50" t="24801" r="18693" b="13251"/>
          <a:stretch/>
        </p:blipFill>
        <p:spPr>
          <a:xfrm>
            <a:off x="6111192" y="1417638"/>
            <a:ext cx="496911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5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任务二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525963"/>
          </a:xfrm>
        </p:spPr>
        <p:txBody>
          <a:bodyPr anchor="t" anchorCtr="0"/>
          <a:lstStyle/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sleep_on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(struct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task_struct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**p)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{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struct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task_struct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*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if (!p)   //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若指针无效，则退出</a:t>
            </a: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return;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if (current == &amp;(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init_task.task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)) //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若当前任务是任务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则死机</a:t>
            </a: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panic("task[0] trying to sleep");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*p; //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让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指向已经在等待队列上的任务</a:t>
            </a: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*p = current; //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将睡眠队列头的等待指针指向当前任务</a:t>
            </a: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current-&gt;state = TASK_UNINTERRUPTIBLE;  //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将当前任务置为不可中断的等待状态</a:t>
            </a: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schedule();   //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重新调度</a:t>
            </a: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只有当这个等待任务被唤醒时，调度程序才又返回到这里，则表示进程已被明确地唤醒。</a:t>
            </a: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if (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 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-&gt;state=0;  //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若在其前还存在等待的任务，则也将其置为就绪状态（唤醒）。</a:t>
            </a:r>
          </a:p>
          <a:p>
            <a:pPr marL="266700" algn="l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}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在几个进程为等待同一资源而多次调用该函数时，程序就隐式地构筑出一个等待队列。</a:t>
            </a:r>
          </a:p>
          <a:p>
            <a:pPr marL="266700" algn="l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在插入等待队列后，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sleep_on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函数就会调用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schedule()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函数去执行别的进程。当进程被唤醒而重新</a:t>
            </a:r>
          </a:p>
          <a:p>
            <a:pPr marL="266700" algn="l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执行时就会执行后续的语句，把比它早进入等待队列的一个进程唤醒。</a:t>
            </a:r>
          </a:p>
          <a:p>
            <a:pPr marL="0" indent="0">
              <a:buNone/>
            </a:pP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4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任务二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wake_up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(struct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task_struct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**p)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if (p &amp;&amp; *p) 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(**p).state=0; //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置为就绪（可运行）状态。</a:t>
            </a:r>
          </a:p>
          <a:p>
            <a:pPr marL="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*p=NULL;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可知调用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wake_up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(&amp;p)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时，此时的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指向最后一次调用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sleep_on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，即为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task3,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被唤醒，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被唤醒，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schedule()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</a:t>
            </a:r>
          </a:p>
          <a:p>
            <a:pPr marL="266700"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执行后续代码，唤醒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，于是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schedule()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返回，执行后续代码，唤醒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，于是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schedule()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task1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tmp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==NULL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</a:p>
          <a:p>
            <a:pPr marL="266700"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不执行后续代码，到此，因等待统一资源的三个进程都被唤醒；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6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任务二</a:t>
            </a:r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altLang="zh-CN" dirty="0" err="1"/>
              <a:t>Sched.h</a:t>
            </a:r>
            <a:endParaRPr lang="en-US" altLang="zh-CN" dirty="0"/>
          </a:p>
          <a:p>
            <a:r>
              <a:rPr lang="en-US" altLang="zh-CN" dirty="0" err="1"/>
              <a:t>sched.h</a:t>
            </a:r>
            <a:r>
              <a:rPr lang="zh-CN" altLang="en-US" dirty="0"/>
              <a:t>主要定义了时钟频率、任务数据结构、和</a:t>
            </a:r>
            <a:r>
              <a:rPr lang="en-US" altLang="zh-CN" dirty="0"/>
              <a:t>sleep</a:t>
            </a:r>
            <a:r>
              <a:rPr lang="zh-CN" altLang="en-US" dirty="0"/>
              <a:t>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72DD0A-E687-6039-8156-41DB8AB3C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3000514"/>
            <a:ext cx="4313706" cy="33514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FA104E-B5F4-3631-F037-8EB04595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773360"/>
            <a:ext cx="3705597" cy="35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77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A0MWRmOTc4MzYwMzQwNjc4MWQwYzc2MzQ0YmRjMWYifQ=="/>
  <p:tag name="KSO_WPP_MARK_KEY" val="c53134be-89b8-4f75-9eb2-3d259b38ae8b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960</Words>
  <Application>Microsoft Office PowerPoint</Application>
  <PresentationFormat>宽屏</PresentationFormat>
  <Paragraphs>84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黑体</vt:lpstr>
      <vt:lpstr>Arial</vt:lpstr>
      <vt:lpstr>默认设计模板</vt:lpstr>
      <vt:lpstr>1_默认设计模板</vt:lpstr>
      <vt:lpstr>PowerPoint 演示文稿</vt:lpstr>
      <vt:lpstr>任务一</vt:lpstr>
      <vt:lpstr>任务一</vt:lpstr>
      <vt:lpstr>任务一</vt:lpstr>
      <vt:lpstr>任务二</vt:lpstr>
      <vt:lpstr>任务二</vt:lpstr>
      <vt:lpstr>任务二</vt:lpstr>
      <vt:lpstr>任务二</vt:lpstr>
      <vt:lpstr>任务二</vt:lpstr>
      <vt:lpstr>任务三</vt:lpstr>
      <vt:lpstr>任务三</vt:lpstr>
      <vt:lpstr>任务三</vt:lpstr>
      <vt:lpstr>任务三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kff</dc:creator>
  <cp:lastModifiedBy>万 志恒</cp:lastModifiedBy>
  <cp:revision>149</cp:revision>
  <dcterms:created xsi:type="dcterms:W3CDTF">2022-05-08T02:16:00Z</dcterms:created>
  <dcterms:modified xsi:type="dcterms:W3CDTF">2023-05-17T15:33:31Z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CDECD7ADC7BD4D14A103EB665EC4B22A_12</vt:lpwstr>
  </property>
</Properties>
</file>